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85" r:id="rId3"/>
    <p:sldId id="286" r:id="rId4"/>
    <p:sldId id="277" r:id="rId5"/>
    <p:sldId id="287" r:id="rId6"/>
    <p:sldId id="278" r:id="rId7"/>
    <p:sldId id="284" r:id="rId8"/>
    <p:sldId id="279" r:id="rId9"/>
    <p:sldId id="274" r:id="rId10"/>
    <p:sldId id="288" r:id="rId11"/>
    <p:sldId id="289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96"/>
    <p:restoredTop sz="94676"/>
  </p:normalViewPr>
  <p:slideViewPr>
    <p:cSldViewPr snapToGrid="0" snapToObjects="1">
      <p:cViewPr>
        <p:scale>
          <a:sx n="56" d="100"/>
          <a:sy n="56" d="100"/>
        </p:scale>
        <p:origin x="472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F017EF-2245-3745-A1C5-580C5CFEB15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C7F90-44B9-8342-8982-2CE3D785D36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442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0769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9619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2066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2053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9169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029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9825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897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0113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43045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123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2AEE1-EA0A-B94A-8BA4-0D6A61BB9E7C}" type="datetimeFigureOut">
              <a:rPr kumimoji="1" lang="ko-KR" altLang="en-US" smtClean="0"/>
              <a:t>2017. 7. 19.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77D26-C82F-E647-B9BD-9263C2C2438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2899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smtClean="0"/>
              <a:t>Recurrent Neural Networks</a:t>
            </a:r>
            <a:endParaRPr kumimoji="1" lang="ko-KR" altLang="en-US" dirty="0"/>
          </a:p>
        </p:txBody>
      </p:sp>
      <p:sp>
        <p:nvSpPr>
          <p:cNvPr id="4" name="부제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3961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Sequence to sequence learning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Rnn</a:t>
            </a:r>
            <a:r>
              <a:rPr kumimoji="1" lang="ko-KR" altLang="en-US" dirty="0" smtClean="0"/>
              <a:t> 혹은 </a:t>
            </a:r>
            <a:r>
              <a:rPr kumimoji="1" lang="en-US" altLang="ko-KR" dirty="0" err="1" smtClean="0"/>
              <a:t>lstm</a:t>
            </a:r>
            <a:r>
              <a:rPr kumimoji="1" lang="ko-KR" altLang="en-US" dirty="0" smtClean="0"/>
              <a:t>을 사용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Input</a:t>
            </a:r>
            <a:r>
              <a:rPr kumimoji="1" lang="ko-KR" altLang="en-US" dirty="0" smtClean="0"/>
              <a:t>을 요약하는 </a:t>
            </a:r>
            <a:r>
              <a:rPr kumimoji="1" lang="en-US" altLang="ko-KR" dirty="0" smtClean="0"/>
              <a:t>encoder</a:t>
            </a:r>
            <a:r>
              <a:rPr kumimoji="1" lang="ko-KR" altLang="en-US" dirty="0" smtClean="0"/>
              <a:t>와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요약된 </a:t>
            </a:r>
            <a:r>
              <a:rPr kumimoji="1" lang="en-US" altLang="ko-KR" dirty="0" smtClean="0"/>
              <a:t>input</a:t>
            </a:r>
            <a:r>
              <a:rPr kumimoji="1" lang="ko-KR" altLang="en-US" dirty="0" smtClean="0"/>
              <a:t>을 기반으로 </a:t>
            </a:r>
            <a:r>
              <a:rPr kumimoji="1" lang="en-US" altLang="ko-KR" dirty="0" smtClean="0"/>
              <a:t>output</a:t>
            </a:r>
            <a:r>
              <a:rPr kumimoji="1" lang="ko-KR" altLang="en-US" dirty="0" smtClean="0"/>
              <a:t>을 만들어내는 </a:t>
            </a:r>
            <a:r>
              <a:rPr kumimoji="1" lang="en-US" altLang="ko-KR" dirty="0" smtClean="0"/>
              <a:t>decoder</a:t>
            </a:r>
            <a:r>
              <a:rPr kumimoji="1" lang="ko-KR" altLang="en-US" dirty="0" smtClean="0"/>
              <a:t>로 구성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grpSp>
        <p:nvGrpSpPr>
          <p:cNvPr id="13" name="그룹 12"/>
          <p:cNvGrpSpPr/>
          <p:nvPr/>
        </p:nvGrpSpPr>
        <p:grpSpPr>
          <a:xfrm>
            <a:off x="1223401" y="4114266"/>
            <a:ext cx="1526629" cy="1565398"/>
            <a:chOff x="838199" y="4461106"/>
            <a:chExt cx="1526629" cy="1565398"/>
          </a:xfrm>
        </p:grpSpPr>
        <p:sp>
          <p:nvSpPr>
            <p:cNvPr id="4" name="직사각형 3"/>
            <p:cNvSpPr/>
            <p:nvPr/>
          </p:nvSpPr>
          <p:spPr>
            <a:xfrm>
              <a:off x="838201" y="4721290"/>
              <a:ext cx="1270518" cy="783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500" dirty="0" smtClean="0"/>
                <a:t>RNN</a:t>
              </a:r>
            </a:p>
            <a:p>
              <a:pPr algn="ctr"/>
              <a:r>
                <a:rPr kumimoji="1" lang="en-US" altLang="ko-KR" sz="1500" dirty="0" smtClean="0"/>
                <a:t>or</a:t>
              </a:r>
            </a:p>
            <a:p>
              <a:pPr algn="ctr"/>
              <a:r>
                <a:rPr kumimoji="1" lang="en-US" altLang="ko-KR" sz="1500" dirty="0" smtClean="0"/>
                <a:t>LSTM</a:t>
              </a:r>
              <a:endParaRPr kumimoji="1" lang="ko-KR" altLang="en-US" sz="1500" dirty="0"/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838199" y="5765246"/>
              <a:ext cx="1270519" cy="261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smtClean="0"/>
                <a:t>x1</a:t>
              </a:r>
              <a:endParaRPr kumimoji="1" lang="ko-KR" altLang="en-US" sz="1200" dirty="0"/>
            </a:p>
          </p:txBody>
        </p:sp>
        <p:cxnSp>
          <p:nvCxnSpPr>
            <p:cNvPr id="7" name="직선 화살표 연결선 6"/>
            <p:cNvCxnSpPr>
              <a:stCxn id="5" idx="0"/>
              <a:endCxn id="4" idx="2"/>
            </p:cNvCxnSpPr>
            <p:nvPr/>
          </p:nvCxnSpPr>
          <p:spPr>
            <a:xfrm flipV="1">
              <a:off x="1473459" y="5505062"/>
              <a:ext cx="1" cy="2601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/>
            <p:nvPr/>
          </p:nvCxnSpPr>
          <p:spPr>
            <a:xfrm flipV="1">
              <a:off x="1473457" y="4461106"/>
              <a:ext cx="1" cy="2601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/>
            <p:cNvCxnSpPr/>
            <p:nvPr/>
          </p:nvCxnSpPr>
          <p:spPr>
            <a:xfrm>
              <a:off x="2108718" y="5113176"/>
              <a:ext cx="256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그룹 13"/>
          <p:cNvGrpSpPr/>
          <p:nvPr/>
        </p:nvGrpSpPr>
        <p:grpSpPr>
          <a:xfrm>
            <a:off x="2756678" y="4114266"/>
            <a:ext cx="1526629" cy="1565398"/>
            <a:chOff x="838199" y="4461106"/>
            <a:chExt cx="1526629" cy="1565398"/>
          </a:xfrm>
        </p:grpSpPr>
        <p:sp>
          <p:nvSpPr>
            <p:cNvPr id="15" name="직사각형 14"/>
            <p:cNvSpPr/>
            <p:nvPr/>
          </p:nvSpPr>
          <p:spPr>
            <a:xfrm>
              <a:off x="838201" y="4721290"/>
              <a:ext cx="1270518" cy="783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500" dirty="0" smtClean="0"/>
                <a:t>RNN</a:t>
              </a:r>
            </a:p>
            <a:p>
              <a:pPr algn="ctr"/>
              <a:r>
                <a:rPr kumimoji="1" lang="en-US" altLang="ko-KR" sz="1500" dirty="0" smtClean="0"/>
                <a:t>or</a:t>
              </a:r>
            </a:p>
            <a:p>
              <a:pPr algn="ctr"/>
              <a:r>
                <a:rPr kumimoji="1" lang="en-US" altLang="ko-KR" sz="1500" dirty="0" smtClean="0"/>
                <a:t>LSTM</a:t>
              </a:r>
              <a:endParaRPr kumimoji="1" lang="ko-KR" altLang="en-US" sz="1500" dirty="0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38199" y="5765246"/>
              <a:ext cx="1270519" cy="261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smtClean="0"/>
                <a:t>x2</a:t>
              </a:r>
              <a:endParaRPr kumimoji="1" lang="ko-KR" altLang="en-US" sz="1200" dirty="0"/>
            </a:p>
          </p:txBody>
        </p:sp>
        <p:cxnSp>
          <p:nvCxnSpPr>
            <p:cNvPr id="17" name="직선 화살표 연결선 16"/>
            <p:cNvCxnSpPr>
              <a:stCxn id="17" idx="0"/>
              <a:endCxn id="16" idx="2"/>
            </p:cNvCxnSpPr>
            <p:nvPr/>
          </p:nvCxnSpPr>
          <p:spPr>
            <a:xfrm flipV="1">
              <a:off x="1473459" y="5505062"/>
              <a:ext cx="1" cy="2601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/>
            <p:nvPr/>
          </p:nvCxnSpPr>
          <p:spPr>
            <a:xfrm flipV="1">
              <a:off x="1473457" y="4461106"/>
              <a:ext cx="1" cy="2601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/>
            <p:nvPr/>
          </p:nvCxnSpPr>
          <p:spPr>
            <a:xfrm>
              <a:off x="2108718" y="5113176"/>
              <a:ext cx="256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텍스트 상자 19"/>
          <p:cNvSpPr txBox="1"/>
          <p:nvPr/>
        </p:nvSpPr>
        <p:spPr>
          <a:xfrm>
            <a:off x="4289957" y="4519449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mr-IN" altLang="ko-KR" dirty="0" smtClean="0"/>
              <a:t>…</a:t>
            </a:r>
            <a:endParaRPr kumimoji="1" lang="ko-KR" altLang="en-US" dirty="0"/>
          </a:p>
        </p:txBody>
      </p:sp>
      <p:cxnSp>
        <p:nvCxnSpPr>
          <p:cNvPr id="27" name="직선 화살표 연결선 26"/>
          <p:cNvCxnSpPr/>
          <p:nvPr/>
        </p:nvCxnSpPr>
        <p:spPr>
          <a:xfrm>
            <a:off x="4636100" y="4763978"/>
            <a:ext cx="256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그룹 34"/>
          <p:cNvGrpSpPr/>
          <p:nvPr/>
        </p:nvGrpSpPr>
        <p:grpSpPr>
          <a:xfrm>
            <a:off x="4892208" y="3861161"/>
            <a:ext cx="1526631" cy="1826655"/>
            <a:chOff x="4507006" y="4208001"/>
            <a:chExt cx="1526631" cy="1826655"/>
          </a:xfrm>
        </p:grpSpPr>
        <p:grpSp>
          <p:nvGrpSpPr>
            <p:cNvPr id="21" name="그룹 20"/>
            <p:cNvGrpSpPr/>
            <p:nvPr/>
          </p:nvGrpSpPr>
          <p:grpSpPr>
            <a:xfrm>
              <a:off x="4507008" y="4469258"/>
              <a:ext cx="1526629" cy="1565398"/>
              <a:chOff x="838199" y="4461106"/>
              <a:chExt cx="1526629" cy="1565398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838201" y="4721290"/>
                <a:ext cx="1270518" cy="7837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500" dirty="0" smtClean="0"/>
                  <a:t>RNN</a:t>
                </a:r>
              </a:p>
              <a:p>
                <a:pPr algn="ctr"/>
                <a:r>
                  <a:rPr kumimoji="1" lang="en-US" altLang="ko-KR" sz="1500" dirty="0" smtClean="0"/>
                  <a:t>or</a:t>
                </a:r>
              </a:p>
              <a:p>
                <a:pPr algn="ctr"/>
                <a:r>
                  <a:rPr kumimoji="1" lang="en-US" altLang="ko-KR" sz="1500" dirty="0" smtClean="0"/>
                  <a:t>LSTM</a:t>
                </a:r>
                <a:endParaRPr kumimoji="1" lang="ko-KR" altLang="en-US" sz="1500" dirty="0"/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838199" y="5765246"/>
                <a:ext cx="1270519" cy="26125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200" dirty="0" smtClean="0"/>
                  <a:t>x30</a:t>
                </a:r>
                <a:endParaRPr kumimoji="1" lang="ko-KR" altLang="en-US" sz="1200" dirty="0"/>
              </a:p>
            </p:txBody>
          </p:sp>
          <p:cxnSp>
            <p:nvCxnSpPr>
              <p:cNvPr id="24" name="직선 화살표 연결선 23"/>
              <p:cNvCxnSpPr>
                <a:stCxn id="24" idx="0"/>
                <a:endCxn id="23" idx="2"/>
              </p:cNvCxnSpPr>
              <p:nvPr/>
            </p:nvCxnSpPr>
            <p:spPr>
              <a:xfrm flipV="1">
                <a:off x="1473459" y="5505062"/>
                <a:ext cx="1" cy="2601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/>
              <p:nvPr/>
            </p:nvCxnSpPr>
            <p:spPr>
              <a:xfrm flipV="1">
                <a:off x="1473457" y="4461106"/>
                <a:ext cx="1" cy="2601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/>
              <p:nvPr/>
            </p:nvCxnSpPr>
            <p:spPr>
              <a:xfrm>
                <a:off x="2108718" y="5113176"/>
                <a:ext cx="2561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직사각형 33"/>
            <p:cNvSpPr/>
            <p:nvPr/>
          </p:nvSpPr>
          <p:spPr>
            <a:xfrm>
              <a:off x="4507006" y="4208001"/>
              <a:ext cx="1270519" cy="261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smtClean="0"/>
                <a:t>y1</a:t>
              </a:r>
              <a:endParaRPr kumimoji="1" lang="ko-KR" altLang="en-US" sz="1200" dirty="0"/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6408794" y="3853009"/>
            <a:ext cx="1526631" cy="1305213"/>
            <a:chOff x="4507006" y="4208001"/>
            <a:chExt cx="1526631" cy="1305213"/>
          </a:xfrm>
        </p:grpSpPr>
        <p:grpSp>
          <p:nvGrpSpPr>
            <p:cNvPr id="37" name="그룹 36"/>
            <p:cNvGrpSpPr/>
            <p:nvPr/>
          </p:nvGrpSpPr>
          <p:grpSpPr>
            <a:xfrm>
              <a:off x="4507010" y="4469258"/>
              <a:ext cx="1526627" cy="1043956"/>
              <a:chOff x="838201" y="4461106"/>
              <a:chExt cx="1526627" cy="1043956"/>
            </a:xfrm>
          </p:grpSpPr>
          <p:sp>
            <p:nvSpPr>
              <p:cNvPr id="39" name="직사각형 38"/>
              <p:cNvSpPr/>
              <p:nvPr/>
            </p:nvSpPr>
            <p:spPr>
              <a:xfrm>
                <a:off x="838201" y="4721290"/>
                <a:ext cx="1270518" cy="7837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500" dirty="0" smtClean="0"/>
                  <a:t>RNN</a:t>
                </a:r>
              </a:p>
              <a:p>
                <a:pPr algn="ctr"/>
                <a:r>
                  <a:rPr kumimoji="1" lang="en-US" altLang="ko-KR" sz="1500" dirty="0" smtClean="0"/>
                  <a:t>or</a:t>
                </a:r>
              </a:p>
              <a:p>
                <a:pPr algn="ctr"/>
                <a:r>
                  <a:rPr kumimoji="1" lang="en-US" altLang="ko-KR" sz="1500" dirty="0" smtClean="0"/>
                  <a:t>LSTM</a:t>
                </a:r>
                <a:endParaRPr kumimoji="1" lang="ko-KR" altLang="en-US" sz="1500" dirty="0"/>
              </a:p>
            </p:txBody>
          </p:sp>
          <p:cxnSp>
            <p:nvCxnSpPr>
              <p:cNvPr id="42" name="직선 화살표 연결선 41"/>
              <p:cNvCxnSpPr/>
              <p:nvPr/>
            </p:nvCxnSpPr>
            <p:spPr>
              <a:xfrm flipV="1">
                <a:off x="1473457" y="4461106"/>
                <a:ext cx="1" cy="2601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/>
              <p:cNvCxnSpPr/>
              <p:nvPr/>
            </p:nvCxnSpPr>
            <p:spPr>
              <a:xfrm>
                <a:off x="2108718" y="5113176"/>
                <a:ext cx="2561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직사각형 37"/>
            <p:cNvSpPr/>
            <p:nvPr/>
          </p:nvSpPr>
          <p:spPr>
            <a:xfrm>
              <a:off x="4507006" y="4208001"/>
              <a:ext cx="1270519" cy="261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smtClean="0"/>
                <a:t>y2</a:t>
              </a:r>
              <a:endParaRPr kumimoji="1" lang="ko-KR" altLang="en-US" sz="1200" dirty="0"/>
            </a:p>
          </p:txBody>
        </p:sp>
      </p:grpSp>
      <p:cxnSp>
        <p:nvCxnSpPr>
          <p:cNvPr id="45" name="구부러진 연결선[U] 44"/>
          <p:cNvCxnSpPr>
            <a:stCxn id="34" idx="3"/>
            <a:endCxn id="39" idx="2"/>
          </p:cNvCxnSpPr>
          <p:nvPr/>
        </p:nvCxnSpPr>
        <p:spPr>
          <a:xfrm>
            <a:off x="6162727" y="3991790"/>
            <a:ext cx="881330" cy="1166432"/>
          </a:xfrm>
          <a:prstGeom prst="curvedConnector4">
            <a:avLst>
              <a:gd name="adj1" fmla="val 13960"/>
              <a:gd name="adj2" fmla="val 11959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구부러진 연결선[U] 45"/>
          <p:cNvCxnSpPr/>
          <p:nvPr/>
        </p:nvCxnSpPr>
        <p:spPr>
          <a:xfrm>
            <a:off x="7679311" y="3983638"/>
            <a:ext cx="881330" cy="1166432"/>
          </a:xfrm>
          <a:prstGeom prst="curvedConnector4">
            <a:avLst>
              <a:gd name="adj1" fmla="val 13960"/>
              <a:gd name="adj2" fmla="val 11959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텍스트 상자 46"/>
          <p:cNvSpPr txBox="1"/>
          <p:nvPr/>
        </p:nvSpPr>
        <p:spPr>
          <a:xfrm>
            <a:off x="8382548" y="4519449"/>
            <a:ext cx="35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mr-IN" altLang="ko-KR" dirty="0" smtClean="0"/>
              <a:t>…</a:t>
            </a:r>
            <a:endParaRPr kumimoji="1" lang="ko-KR" altLang="en-US" dirty="0"/>
          </a:p>
        </p:txBody>
      </p:sp>
      <p:grpSp>
        <p:nvGrpSpPr>
          <p:cNvPr id="48" name="그룹 47"/>
          <p:cNvGrpSpPr/>
          <p:nvPr/>
        </p:nvGrpSpPr>
        <p:grpSpPr>
          <a:xfrm>
            <a:off x="9441968" y="3853009"/>
            <a:ext cx="1526631" cy="1305213"/>
            <a:chOff x="4507006" y="4208001"/>
            <a:chExt cx="1526631" cy="1305213"/>
          </a:xfrm>
        </p:grpSpPr>
        <p:grpSp>
          <p:nvGrpSpPr>
            <p:cNvPr id="49" name="그룹 48"/>
            <p:cNvGrpSpPr/>
            <p:nvPr/>
          </p:nvGrpSpPr>
          <p:grpSpPr>
            <a:xfrm>
              <a:off x="4507010" y="4469258"/>
              <a:ext cx="1526627" cy="1043956"/>
              <a:chOff x="838201" y="4461106"/>
              <a:chExt cx="1526627" cy="1043956"/>
            </a:xfrm>
          </p:grpSpPr>
          <p:sp>
            <p:nvSpPr>
              <p:cNvPr id="51" name="직사각형 50"/>
              <p:cNvSpPr/>
              <p:nvPr/>
            </p:nvSpPr>
            <p:spPr>
              <a:xfrm>
                <a:off x="838201" y="4721290"/>
                <a:ext cx="1270518" cy="783772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500" dirty="0" smtClean="0"/>
                  <a:t>RNN</a:t>
                </a:r>
              </a:p>
              <a:p>
                <a:pPr algn="ctr"/>
                <a:r>
                  <a:rPr kumimoji="1" lang="en-US" altLang="ko-KR" sz="1500" dirty="0" smtClean="0"/>
                  <a:t>or</a:t>
                </a:r>
              </a:p>
              <a:p>
                <a:pPr algn="ctr"/>
                <a:r>
                  <a:rPr kumimoji="1" lang="en-US" altLang="ko-KR" sz="1500" dirty="0" smtClean="0"/>
                  <a:t>LSTM</a:t>
                </a:r>
                <a:endParaRPr kumimoji="1" lang="ko-KR" altLang="en-US" sz="1500" dirty="0"/>
              </a:p>
            </p:txBody>
          </p:sp>
          <p:cxnSp>
            <p:nvCxnSpPr>
              <p:cNvPr id="52" name="직선 화살표 연결선 51"/>
              <p:cNvCxnSpPr/>
              <p:nvPr/>
            </p:nvCxnSpPr>
            <p:spPr>
              <a:xfrm flipV="1">
                <a:off x="1473457" y="4461106"/>
                <a:ext cx="1" cy="2601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화살표 연결선 52"/>
              <p:cNvCxnSpPr/>
              <p:nvPr/>
            </p:nvCxnSpPr>
            <p:spPr>
              <a:xfrm>
                <a:off x="2108718" y="5113176"/>
                <a:ext cx="2561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직사각형 49"/>
            <p:cNvSpPr/>
            <p:nvPr/>
          </p:nvSpPr>
          <p:spPr>
            <a:xfrm>
              <a:off x="4507006" y="4208001"/>
              <a:ext cx="1270519" cy="26125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 smtClean="0"/>
                <a:t>y30</a:t>
              </a:r>
              <a:endParaRPr kumimoji="1" lang="ko-KR" altLang="en-US" sz="1200" dirty="0"/>
            </a:p>
          </p:txBody>
        </p:sp>
      </p:grpSp>
      <p:cxnSp>
        <p:nvCxnSpPr>
          <p:cNvPr id="54" name="구부러진 연결선[U] 53"/>
          <p:cNvCxnSpPr/>
          <p:nvPr/>
        </p:nvCxnSpPr>
        <p:spPr>
          <a:xfrm>
            <a:off x="9232000" y="3983638"/>
            <a:ext cx="881330" cy="1166432"/>
          </a:xfrm>
          <a:prstGeom prst="curvedConnector4">
            <a:avLst>
              <a:gd name="adj1" fmla="val 13960"/>
              <a:gd name="adj2" fmla="val 11959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/>
          <p:cNvCxnSpPr/>
          <p:nvPr/>
        </p:nvCxnSpPr>
        <p:spPr>
          <a:xfrm>
            <a:off x="9232000" y="4774488"/>
            <a:ext cx="2561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왼쪽 중괄호[L] 57"/>
          <p:cNvSpPr/>
          <p:nvPr/>
        </p:nvSpPr>
        <p:spPr>
          <a:xfrm rot="16200000">
            <a:off x="3291523" y="3705821"/>
            <a:ext cx="531827" cy="46680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9" name="왼쪽 중괄호[L] 58"/>
          <p:cNvSpPr/>
          <p:nvPr/>
        </p:nvSpPr>
        <p:spPr>
          <a:xfrm rot="16200000">
            <a:off x="8368650" y="3704898"/>
            <a:ext cx="531827" cy="46680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0" name="텍스트 상자 59"/>
          <p:cNvSpPr txBox="1"/>
          <p:nvPr/>
        </p:nvSpPr>
        <p:spPr>
          <a:xfrm>
            <a:off x="3041108" y="6318331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encoder</a:t>
            </a:r>
            <a:endParaRPr kumimoji="1" lang="ko-KR" altLang="en-US" dirty="0"/>
          </a:p>
        </p:txBody>
      </p:sp>
      <p:sp>
        <p:nvSpPr>
          <p:cNvPr id="61" name="텍스트 상자 60"/>
          <p:cNvSpPr txBox="1"/>
          <p:nvPr/>
        </p:nvSpPr>
        <p:spPr>
          <a:xfrm>
            <a:off x="8119976" y="6288006"/>
            <a:ext cx="1039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decoder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1136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삼성전자 주가예측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2001.01.01~2017.07.17</a:t>
            </a:r>
            <a:r>
              <a:rPr kumimoji="1" lang="ko-KR" altLang="en-US" dirty="0" smtClean="0"/>
              <a:t> 간의 데이터를 수집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 smtClean="0"/>
              <a:t>30</a:t>
            </a:r>
            <a:r>
              <a:rPr kumimoji="1" lang="ko-KR" altLang="en-US" dirty="0" smtClean="0"/>
              <a:t>일 동안의 </a:t>
            </a:r>
            <a:r>
              <a:rPr kumimoji="1" lang="en-US" altLang="ko-KR" dirty="0" smtClean="0"/>
              <a:t>input </a:t>
            </a:r>
            <a:r>
              <a:rPr kumimoji="1" lang="en-US" altLang="ko-KR" dirty="0" smtClean="0">
                <a:sym typeface="Wingdings"/>
              </a:rPr>
              <a:t> </a:t>
            </a:r>
            <a:r>
              <a:rPr kumimoji="1" lang="ko-KR" altLang="en-US" dirty="0" smtClean="0">
                <a:sym typeface="Wingdings"/>
              </a:rPr>
              <a:t>향후 </a:t>
            </a:r>
            <a:r>
              <a:rPr kumimoji="1" lang="en-US" altLang="ko-KR" dirty="0" smtClean="0">
                <a:sym typeface="Wingdings"/>
              </a:rPr>
              <a:t>30</a:t>
            </a:r>
            <a:r>
              <a:rPr kumimoji="1" lang="ko-KR" altLang="en-US" dirty="0" smtClean="0">
                <a:sym typeface="Wingdings"/>
              </a:rPr>
              <a:t>일 간의 데이터 </a:t>
            </a:r>
            <a:r>
              <a:rPr kumimoji="1" lang="en-US" altLang="ko-KR" dirty="0" smtClean="0">
                <a:sym typeface="Wingdings"/>
              </a:rPr>
              <a:t>(output)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666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MLP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 smtClean="0"/>
          </a:p>
          <a:p>
            <a:r>
              <a:rPr kumimoji="1" lang="ko-KR" altLang="en-US" dirty="0" smtClean="0"/>
              <a:t>한 데이터만 고려하여 </a:t>
            </a:r>
            <a:r>
              <a:rPr kumimoji="1" lang="en-US" altLang="ko-KR" dirty="0" smtClean="0"/>
              <a:t>regression, classification</a:t>
            </a:r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데이터에 </a:t>
            </a:r>
            <a:r>
              <a:rPr kumimoji="1" lang="en-US" altLang="ko-KR" dirty="0" smtClean="0"/>
              <a:t>context</a:t>
            </a:r>
            <a:r>
              <a:rPr kumimoji="1" lang="ko-KR" altLang="en-US" dirty="0" smtClean="0"/>
              <a:t>가 있는 경우에는 학습 불가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Context</a:t>
            </a:r>
            <a:r>
              <a:rPr kumimoji="1" lang="ko-KR" altLang="en-US" dirty="0" smtClean="0"/>
              <a:t>를 가진 모든 데이터를 같은 비중으로 고려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223352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MLP for time series data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시계열 데이터를 처리할 수 있도록 </a:t>
            </a:r>
            <a:r>
              <a:rPr kumimoji="1" lang="en-US" altLang="ko-KR" dirty="0" smtClean="0"/>
              <a:t>perceptron</a:t>
            </a:r>
            <a:r>
              <a:rPr kumimoji="1" lang="ko-KR" altLang="en-US" dirty="0" smtClean="0"/>
              <a:t>에 </a:t>
            </a:r>
            <a:r>
              <a:rPr kumimoji="1" lang="en-US" altLang="ko-KR" dirty="0" smtClean="0"/>
              <a:t>feedback connection</a:t>
            </a:r>
            <a:r>
              <a:rPr kumimoji="1" lang="ko-KR" altLang="en-US" dirty="0" smtClean="0"/>
              <a:t>을 적용</a:t>
            </a:r>
            <a:endParaRPr kumimoji="1"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3479800"/>
            <a:ext cx="69850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308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Parameter sharing of RNN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RNN</a:t>
            </a:r>
            <a:r>
              <a:rPr kumimoji="1" lang="ko-KR" altLang="en-US" dirty="0" smtClean="0"/>
              <a:t>은 </a:t>
            </a:r>
            <a:r>
              <a:rPr kumimoji="1" lang="en-US" altLang="ko-KR" dirty="0" smtClean="0"/>
              <a:t>parameter</a:t>
            </a:r>
            <a:r>
              <a:rPr kumimoji="1" lang="ko-KR" altLang="en-US" dirty="0" smtClean="0"/>
              <a:t>를 공유한다</a:t>
            </a:r>
            <a:endParaRPr kumimoji="1" lang="en-US" altLang="ko-KR" dirty="0"/>
          </a:p>
          <a:p>
            <a:pPr lvl="1"/>
            <a:r>
              <a:rPr kumimoji="1" lang="ko-KR" altLang="en-US" dirty="0" smtClean="0"/>
              <a:t>길이가 다른 </a:t>
            </a:r>
            <a:r>
              <a:rPr kumimoji="1" lang="en-US" altLang="ko-KR" dirty="0" smtClean="0"/>
              <a:t>sequence</a:t>
            </a:r>
            <a:r>
              <a:rPr kumimoji="1" lang="ko-KR" altLang="en-US" dirty="0" smtClean="0"/>
              <a:t>를 처리할 수 있게 됨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Parameter</a:t>
            </a:r>
            <a:r>
              <a:rPr kumimoji="1" lang="ko-KR" altLang="en-US" dirty="0" smtClean="0"/>
              <a:t> 수가 줄어들어 </a:t>
            </a:r>
            <a:r>
              <a:rPr kumimoji="1" lang="en-US" altLang="ko-KR" dirty="0" smtClean="0"/>
              <a:t>overfitting</a:t>
            </a:r>
            <a:r>
              <a:rPr kumimoji="1" lang="ko-KR" altLang="en-US" dirty="0" smtClean="0"/>
              <a:t>에도 강해짐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Sequence data</a:t>
            </a:r>
            <a:r>
              <a:rPr kumimoji="1" lang="ko-KR" altLang="en-US" dirty="0" smtClean="0"/>
              <a:t>의 </a:t>
            </a:r>
            <a:r>
              <a:rPr kumimoji="1" lang="en-US" altLang="ko-KR" dirty="0" smtClean="0"/>
              <a:t>context</a:t>
            </a:r>
            <a:r>
              <a:rPr kumimoji="1" lang="ko-KR" altLang="en-US" dirty="0" smtClean="0"/>
              <a:t>도 고려할 수 있는 모델을 만들 수 있다</a:t>
            </a:r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3819447"/>
            <a:ext cx="69850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82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 smtClean="0"/>
              <a:t>Tensorflow</a:t>
            </a:r>
            <a:r>
              <a:rPr kumimoji="1" lang="ko-KR" altLang="en-US" dirty="0" smtClean="0"/>
              <a:t>에서의 </a:t>
            </a:r>
            <a:r>
              <a:rPr kumimoji="1" lang="en-US" altLang="ko-KR" dirty="0" smtClean="0"/>
              <a:t>parameter sharing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 smtClean="0"/>
          </a:p>
          <a:p>
            <a:r>
              <a:rPr kumimoji="1" lang="en-US" altLang="ko-KR" dirty="0" err="1" smtClean="0"/>
              <a:t>tf.Variable</a:t>
            </a:r>
            <a:r>
              <a:rPr kumimoji="1" lang="en-US" altLang="ko-KR" dirty="0" smtClean="0"/>
              <a:t>() </a:t>
            </a:r>
            <a:r>
              <a:rPr kumimoji="1" lang="ko-KR" altLang="en-US" dirty="0" smtClean="0"/>
              <a:t>대신 </a:t>
            </a:r>
            <a:r>
              <a:rPr kumimoji="1" lang="en-US" altLang="ko-KR" dirty="0" err="1" smtClean="0"/>
              <a:t>tf.get_variable</a:t>
            </a:r>
            <a:r>
              <a:rPr kumimoji="1" lang="en-US" altLang="ko-KR" dirty="0" smtClean="0"/>
              <a:t>()</a:t>
            </a:r>
            <a:r>
              <a:rPr kumimoji="1" lang="ko-KR" altLang="en-US" dirty="0" smtClean="0"/>
              <a:t>을 사용해야 함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첫 번째 </a:t>
            </a:r>
            <a:r>
              <a:rPr kumimoji="1" lang="en-US" altLang="ko-KR" dirty="0" smtClean="0"/>
              <a:t>loop</a:t>
            </a:r>
            <a:r>
              <a:rPr kumimoji="1" lang="ko-KR" altLang="en-US" dirty="0" smtClean="0"/>
              <a:t>에서 </a:t>
            </a:r>
            <a:r>
              <a:rPr kumimoji="1" lang="en-US" altLang="ko-KR" dirty="0" err="1" smtClean="0"/>
              <a:t>tf.get_variable_scope</a:t>
            </a:r>
            <a:r>
              <a:rPr kumimoji="1" lang="en-US" altLang="ko-KR" dirty="0" smtClean="0"/>
              <a:t>().</a:t>
            </a:r>
            <a:r>
              <a:rPr kumimoji="1" lang="en-US" altLang="ko-KR" dirty="0" err="1" smtClean="0"/>
              <a:t>reuse_variables</a:t>
            </a:r>
            <a:r>
              <a:rPr kumimoji="1" lang="en-US" altLang="ko-KR" dirty="0" smtClean="0"/>
              <a:t>() </a:t>
            </a:r>
            <a:r>
              <a:rPr kumimoji="1" lang="ko-KR" altLang="en-US" dirty="0" smtClean="0"/>
              <a:t>사용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 err="1" smtClean="0"/>
              <a:t>Tf.trainable_variables</a:t>
            </a:r>
            <a:r>
              <a:rPr kumimoji="1" lang="en-US" altLang="ko-KR" dirty="0" smtClean="0"/>
              <a:t>()</a:t>
            </a:r>
            <a:r>
              <a:rPr kumimoji="1" lang="ko-KR" altLang="en-US" dirty="0" smtClean="0"/>
              <a:t>로 중복된 </a:t>
            </a:r>
            <a:r>
              <a:rPr kumimoji="1" lang="en-US" altLang="ko-KR" dirty="0" smtClean="0"/>
              <a:t>variable</a:t>
            </a:r>
            <a:r>
              <a:rPr kumimoji="1" lang="ko-KR" altLang="en-US" dirty="0" smtClean="0"/>
              <a:t>이 생겼는지 확인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8488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RNN</a:t>
            </a:r>
            <a:r>
              <a:rPr kumimoji="1" lang="ko-KR" altLang="en-US" dirty="0" smtClean="0"/>
              <a:t> 구현 </a:t>
            </a:r>
            <a:r>
              <a:rPr kumimoji="1" lang="en-US" altLang="ko-KR" dirty="0" smtClean="0"/>
              <a:t>-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input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956010" cy="4351338"/>
          </a:xfrm>
        </p:spPr>
        <p:txBody>
          <a:bodyPr/>
          <a:lstStyle/>
          <a:p>
            <a:r>
              <a:rPr kumimoji="1" lang="ko-KR" altLang="en-US" dirty="0" smtClean="0"/>
              <a:t>실제 구현을 할 때에는 </a:t>
            </a:r>
            <a:r>
              <a:rPr kumimoji="1" lang="en-US" altLang="ko-KR" dirty="0" smtClean="0"/>
              <a:t>RNN</a:t>
            </a:r>
            <a:r>
              <a:rPr kumimoji="1" lang="ko-KR" altLang="en-US" dirty="0" smtClean="0"/>
              <a:t>을 </a:t>
            </a:r>
            <a:r>
              <a:rPr kumimoji="1" lang="en-US" altLang="ko-KR" dirty="0" smtClean="0"/>
              <a:t>unfold</a:t>
            </a:r>
            <a:r>
              <a:rPr kumimoji="1" lang="ko-KR" altLang="en-US" dirty="0" smtClean="0"/>
              <a:t>한 형태의 </a:t>
            </a:r>
            <a:r>
              <a:rPr kumimoji="1" lang="en-US" altLang="ko-KR" dirty="0" smtClean="0"/>
              <a:t>graph</a:t>
            </a:r>
            <a:r>
              <a:rPr kumimoji="1" lang="ko-KR" altLang="en-US" dirty="0" smtClean="0"/>
              <a:t>로 구현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en-US" altLang="ko-KR" dirty="0" smtClean="0"/>
              <a:t>Input</a:t>
            </a:r>
            <a:r>
              <a:rPr kumimoji="1" lang="ko-KR" altLang="en-US" dirty="0" smtClean="0"/>
              <a:t>의 차원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[</a:t>
            </a:r>
            <a:r>
              <a:rPr kumimoji="1" lang="en-US" altLang="ko-KR" dirty="0" err="1" smtClean="0"/>
              <a:t>Batch_num</a:t>
            </a:r>
            <a:r>
              <a:rPr kumimoji="1" lang="en-US" altLang="ko-KR" dirty="0" smtClean="0"/>
              <a:t>, Sequence length, feature dimension)</a:t>
            </a:r>
          </a:p>
          <a:p>
            <a:endParaRPr kumimoji="1" lang="en-US" altLang="ko-KR" dirty="0"/>
          </a:p>
          <a:p>
            <a:r>
              <a:rPr kumimoji="1" lang="en-US" altLang="ko-KR" dirty="0" smtClean="0"/>
              <a:t>Placeholder</a:t>
            </a:r>
            <a:r>
              <a:rPr kumimoji="1" lang="ko-KR" altLang="en-US" dirty="0" smtClean="0"/>
              <a:t>를 분할하여 리스트로 만든 후 사용</a:t>
            </a:r>
            <a:endParaRPr kumimoji="1" lang="en-US" altLang="ko-KR" dirty="0" smtClean="0"/>
          </a:p>
          <a:p>
            <a:pPr lvl="1"/>
            <a:r>
              <a:rPr kumimoji="1" lang="en-US" altLang="ko-KR" dirty="0" err="1" smtClean="0"/>
              <a:t>tf.unstack</a:t>
            </a:r>
            <a:endParaRPr kumimoji="1" lang="en-US" altLang="ko-KR" dirty="0" smtClean="0"/>
          </a:p>
          <a:p>
            <a:pPr lvl="1"/>
            <a:endParaRPr kumimoji="1" lang="en-US" altLang="ko-KR" dirty="0"/>
          </a:p>
          <a:p>
            <a:r>
              <a:rPr kumimoji="1" lang="ko-KR" altLang="en-US" dirty="0" smtClean="0"/>
              <a:t>모든 값이 </a:t>
            </a:r>
            <a:r>
              <a:rPr kumimoji="1" lang="en-US" altLang="ko-KR" dirty="0" smtClean="0"/>
              <a:t>0</a:t>
            </a:r>
            <a:r>
              <a:rPr kumimoji="1" lang="ko-KR" altLang="en-US" dirty="0" smtClean="0"/>
              <a:t>인 초기 </a:t>
            </a:r>
            <a:r>
              <a:rPr kumimoji="1" lang="en-US" altLang="ko-KR" dirty="0" smtClean="0"/>
              <a:t>state</a:t>
            </a:r>
            <a:r>
              <a:rPr kumimoji="1" lang="ko-KR" altLang="en-US" dirty="0" smtClean="0"/>
              <a:t>를 받을 수 있는 </a:t>
            </a:r>
            <a:r>
              <a:rPr kumimoji="1" lang="en-US" altLang="ko-KR" dirty="0" smtClean="0"/>
              <a:t>placeholder</a:t>
            </a:r>
            <a:r>
              <a:rPr kumimoji="1" lang="ko-KR" altLang="en-US" dirty="0" smtClean="0"/>
              <a:t> 필요</a:t>
            </a:r>
            <a:endParaRPr kumimoji="1" lang="en-US" altLang="ko-KR" dirty="0"/>
          </a:p>
          <a:p>
            <a:pPr lvl="1"/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4251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RNN</a:t>
            </a:r>
            <a:r>
              <a:rPr kumimoji="1" lang="ko-KR" altLang="en-US" dirty="0" smtClean="0"/>
              <a:t> 구현</a:t>
            </a:r>
            <a:r>
              <a:rPr kumimoji="1" lang="en-US" altLang="ko-KR" dirty="0" smtClean="0"/>
              <a:t> - model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Parameter sharing</a:t>
            </a:r>
          </a:p>
          <a:p>
            <a:pPr lvl="1"/>
            <a:r>
              <a:rPr kumimoji="1" lang="en-US" altLang="ko-KR" dirty="0" err="1" smtClean="0"/>
              <a:t>tf.Variable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대신 </a:t>
            </a:r>
            <a:r>
              <a:rPr kumimoji="1" lang="en-US" altLang="ko-KR" dirty="0" err="1" smtClean="0"/>
              <a:t>tf.get_variable</a:t>
            </a:r>
            <a:endParaRPr kumimoji="1" lang="en-US" altLang="ko-KR" dirty="0" smtClean="0"/>
          </a:p>
          <a:p>
            <a:pPr lvl="2"/>
            <a:r>
              <a:rPr kumimoji="1" lang="en-US" altLang="ko-KR" dirty="0" err="1" smtClean="0"/>
              <a:t>tf.get_variable</a:t>
            </a:r>
            <a:r>
              <a:rPr kumimoji="1" lang="ko-KR" altLang="en-US" dirty="0" smtClean="0"/>
              <a:t>은 </a:t>
            </a:r>
            <a:r>
              <a:rPr kumimoji="1" lang="en-US" altLang="ko-KR" dirty="0" smtClean="0"/>
              <a:t>parameter sharing</a:t>
            </a:r>
            <a:r>
              <a:rPr kumimoji="1" lang="ko-KR" altLang="en-US" dirty="0" smtClean="0"/>
              <a:t> 지원</a:t>
            </a:r>
            <a:endParaRPr kumimoji="1" lang="en-US" altLang="ko-KR" dirty="0" smtClean="0"/>
          </a:p>
          <a:p>
            <a:pPr lvl="1"/>
            <a:r>
              <a:rPr kumimoji="1" lang="en-US" altLang="ko-KR" dirty="0"/>
              <a:t>f</a:t>
            </a:r>
            <a:r>
              <a:rPr kumimoji="1" lang="en-US" altLang="ko-KR" dirty="0" smtClean="0"/>
              <a:t>or</a:t>
            </a:r>
            <a:r>
              <a:rPr kumimoji="1" lang="ko-KR" altLang="en-US" dirty="0" smtClean="0"/>
              <a:t>문을 이용하여 </a:t>
            </a:r>
            <a:r>
              <a:rPr kumimoji="1" lang="en-US" altLang="ko-KR" dirty="0" smtClean="0"/>
              <a:t>graph</a:t>
            </a:r>
            <a:r>
              <a:rPr kumimoji="1" lang="ko-KR" altLang="en-US" dirty="0" smtClean="0"/>
              <a:t>를 확장</a:t>
            </a:r>
            <a:endParaRPr kumimoji="1" lang="en-US" altLang="ko-KR" dirty="0" smtClean="0"/>
          </a:p>
          <a:p>
            <a:pPr lvl="2"/>
            <a:r>
              <a:rPr kumimoji="1" lang="en-US" altLang="ko-KR" dirty="0" smtClean="0"/>
              <a:t>Graph</a:t>
            </a:r>
            <a:r>
              <a:rPr kumimoji="1" lang="ko-KR" altLang="en-US" dirty="0" smtClean="0"/>
              <a:t>를 확장하면서 </a:t>
            </a:r>
            <a:r>
              <a:rPr kumimoji="1" lang="en-US" altLang="ko-KR" dirty="0" smtClean="0"/>
              <a:t>split</a:t>
            </a:r>
            <a:r>
              <a:rPr kumimoji="1" lang="ko-KR" altLang="en-US" dirty="0" smtClean="0"/>
              <a:t>한 </a:t>
            </a:r>
            <a:r>
              <a:rPr kumimoji="1" lang="en-US" altLang="ko-KR" dirty="0" smtClean="0"/>
              <a:t>input</a:t>
            </a:r>
            <a:r>
              <a:rPr kumimoji="1" lang="ko-KR" altLang="en-US" dirty="0" smtClean="0"/>
              <a:t>을 받음</a:t>
            </a:r>
            <a:endParaRPr kumimoji="1" lang="en-US" altLang="ko-KR" dirty="0"/>
          </a:p>
          <a:p>
            <a:pPr lvl="2"/>
            <a:endParaRPr kumimoji="1" lang="en-US" altLang="ko-KR" dirty="0" smtClean="0"/>
          </a:p>
          <a:p>
            <a:r>
              <a:rPr kumimoji="1" lang="en-US" altLang="ko-KR" dirty="0" smtClean="0"/>
              <a:t>Output</a:t>
            </a:r>
            <a:r>
              <a:rPr kumimoji="1" lang="ko-KR" altLang="en-US" dirty="0" smtClean="0"/>
              <a:t>을 계산할 </a:t>
            </a:r>
            <a:r>
              <a:rPr kumimoji="1" lang="en-US" altLang="ko-KR" dirty="0" smtClean="0"/>
              <a:t>layer</a:t>
            </a:r>
            <a:r>
              <a:rPr kumimoji="1" lang="ko-KR" altLang="en-US" dirty="0" smtClean="0"/>
              <a:t>는 마지막 루프에서만 확장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문제에 따라 다르게 사용할 수 있습니다</a:t>
            </a:r>
            <a:endParaRPr kumimoji="1" lang="en-US" altLang="ko-KR" dirty="0"/>
          </a:p>
          <a:p>
            <a:pPr lvl="1"/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4711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Action recognition data</a:t>
            </a:r>
            <a:r>
              <a:rPr kumimoji="1" lang="ko-KR" altLang="en-US" dirty="0" smtClean="0"/>
              <a:t>에 적용하기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Opportunity dataset</a:t>
            </a:r>
            <a:r>
              <a:rPr kumimoji="1" lang="ko-KR" altLang="en-US" dirty="0" smtClean="0"/>
              <a:t>에 구현한 </a:t>
            </a:r>
            <a:r>
              <a:rPr kumimoji="1" lang="en-US" altLang="ko-KR" dirty="0" smtClean="0"/>
              <a:t>RNN</a:t>
            </a:r>
            <a:r>
              <a:rPr kumimoji="1" lang="ko-KR" altLang="en-US" dirty="0" smtClean="0"/>
              <a:t>을 사용해봅시다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8910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Action recognition</a:t>
            </a:r>
            <a:r>
              <a:rPr kumimoji="1" lang="ko-KR" altLang="en-US" dirty="0" smtClean="0"/>
              <a:t>문제에 적용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Opportunity dataset</a:t>
            </a:r>
            <a:endParaRPr kumimoji="1"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58" y="2589194"/>
            <a:ext cx="3184570" cy="418217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45" y="1598677"/>
            <a:ext cx="6589027" cy="517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8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282</Words>
  <Application>Microsoft Macintosh PowerPoint</Application>
  <PresentationFormat>와이드스크린</PresentationFormat>
  <Paragraphs>80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Mangal</vt:lpstr>
      <vt:lpstr>Wingdings</vt:lpstr>
      <vt:lpstr>Arial</vt:lpstr>
      <vt:lpstr>Office 테마</vt:lpstr>
      <vt:lpstr>Recurrent Neural Networks</vt:lpstr>
      <vt:lpstr>MLP</vt:lpstr>
      <vt:lpstr>MLP for time series data</vt:lpstr>
      <vt:lpstr>Parameter sharing of RNN</vt:lpstr>
      <vt:lpstr>Tensorflow에서의 parameter sharing</vt:lpstr>
      <vt:lpstr>RNN 구현 - input</vt:lpstr>
      <vt:lpstr>RNN 구현 - model</vt:lpstr>
      <vt:lpstr>Action recognition data에 적용하기</vt:lpstr>
      <vt:lpstr>Action recognition문제에 적용</vt:lpstr>
      <vt:lpstr>Sequence to sequence learning</vt:lpstr>
      <vt:lpstr>삼성전자 주가예측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Multilayer Perceptron</dc:title>
  <dc:creator>Jiyuu Yi</dc:creator>
  <cp:lastModifiedBy>Jiyuu Yi</cp:lastModifiedBy>
  <cp:revision>130</cp:revision>
  <dcterms:created xsi:type="dcterms:W3CDTF">2017-06-14T07:57:04Z</dcterms:created>
  <dcterms:modified xsi:type="dcterms:W3CDTF">2017-07-18T15:38:14Z</dcterms:modified>
</cp:coreProperties>
</file>

<file path=docProps/thumbnail.jpeg>
</file>